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E444-FD05-42BD-B6BE-6CEC0F8C4A5A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A79D-FE92-4F8B-9015-0B2D69AE71D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25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62880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Garamond" panose="02020404030301010803" pitchFamily="18" charset="0"/>
              </a:rPr>
              <a:t>k</a:t>
            </a:r>
            <a:r>
              <a:rPr lang="pl-PL" sz="4000" b="1" dirty="0" smtClean="0">
                <a:latin typeface="Garamond" panose="02020404030301010803" pitchFamily="18" charset="0"/>
              </a:rPr>
              <a:t>adm. Włodzimierz Steyer</a:t>
            </a:r>
          </a:p>
          <a:p>
            <a:pPr algn="ctr"/>
            <a:r>
              <a:rPr lang="pl-PL" sz="4000" b="1" dirty="0" smtClean="0">
                <a:latin typeface="Garamond" panose="02020404030301010803" pitchFamily="18" charset="0"/>
              </a:rPr>
              <a:t> </a:t>
            </a:r>
            <a:endParaRPr lang="pl-PL" sz="4000" b="1" dirty="0">
              <a:latin typeface="Garamond" panose="02020404030301010803" pitchFamily="18" charset="0"/>
            </a:endParaRPr>
          </a:p>
          <a:p>
            <a:pPr algn="ctr"/>
            <a:r>
              <a:rPr lang="pl-PL" sz="4000" b="1" dirty="0" smtClean="0">
                <a:latin typeface="Garamond" panose="02020404030301010803" pitchFamily="18" charset="0"/>
              </a:rPr>
              <a:t>zapomniany </a:t>
            </a:r>
            <a:r>
              <a:rPr lang="pl-PL" sz="4000" b="1" dirty="0">
                <a:latin typeface="Garamond" panose="02020404030301010803" pitchFamily="18" charset="0"/>
              </a:rPr>
              <a:t>obrońca </a:t>
            </a:r>
            <a:r>
              <a:rPr lang="pl-PL" sz="4000" b="1" dirty="0" smtClean="0">
                <a:latin typeface="Garamond" panose="02020404030301010803" pitchFamily="18" charset="0"/>
              </a:rPr>
              <a:t>Helu</a:t>
            </a:r>
          </a:p>
          <a:p>
            <a:pPr algn="ctr"/>
            <a:endParaRPr lang="pl-PL" sz="4000" b="1" dirty="0" smtClean="0">
              <a:latin typeface="Garamond" panose="02020404030301010803" pitchFamily="18" charset="0"/>
            </a:endParaRPr>
          </a:p>
          <a:p>
            <a:pPr algn="ctr"/>
            <a:endParaRPr lang="pl-PL" sz="4000" b="1" dirty="0">
              <a:latin typeface="Garamond" panose="02020404030301010803" pitchFamily="18" charset="0"/>
            </a:endParaRPr>
          </a:p>
          <a:p>
            <a:pPr algn="ctr"/>
            <a:r>
              <a:rPr lang="pl-PL" sz="4000" b="1" dirty="0" smtClean="0">
                <a:latin typeface="Garamond" panose="02020404030301010803" pitchFamily="18" charset="0"/>
              </a:rPr>
              <a:t>„POLSKA TO WIELKA RZECZ”</a:t>
            </a:r>
            <a:endParaRPr lang="pl-PL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69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Click="0" advTm="7000">
        <p:checker/>
      </p:transition>
    </mc:Choice>
    <mc:Fallback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nalezione obrazy dla zapytania: kontradmirał włodzimierz steyer obrona hel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24776" cy="4357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>
                <a:solidFill>
                  <a:schemeClr val="tx1"/>
                </a:solidFill>
                <a:latin typeface="Monotype Corsiva" pitchFamily="66" charset="0"/>
              </a:rPr>
              <a:t>„Bądźcie przygotowani na długą niewolę, </a:t>
            </a:r>
          </a:p>
          <a:p>
            <a:r>
              <a:rPr lang="pl-PL" b="1" dirty="0">
                <a:solidFill>
                  <a:schemeClr val="tx1"/>
                </a:solidFill>
                <a:latin typeface="Monotype Corsiva" pitchFamily="66" charset="0"/>
              </a:rPr>
              <a:t>pamiętajcie jednak, że Polska to wielka rzecz. </a:t>
            </a:r>
          </a:p>
          <a:p>
            <a:r>
              <a:rPr lang="pl-PL" b="1" dirty="0">
                <a:solidFill>
                  <a:schemeClr val="tx1"/>
                </a:solidFill>
                <a:latin typeface="Monotype Corsiva" pitchFamily="66" charset="0"/>
              </a:rPr>
              <a:t>Nadejdzie czas, że jeszcze tu wrócicie…”</a:t>
            </a:r>
          </a:p>
          <a:p>
            <a:r>
              <a:rPr lang="pl-PL" sz="1300" b="1" dirty="0" smtClean="0">
                <a:solidFill>
                  <a:schemeClr val="tx1"/>
                </a:solidFill>
              </a:rPr>
              <a:t>                                                 </a:t>
            </a:r>
          </a:p>
          <a:p>
            <a:r>
              <a:rPr lang="pl-PL" sz="2600" b="1" dirty="0" smtClean="0">
                <a:solidFill>
                  <a:schemeClr val="tx1"/>
                </a:solidFill>
              </a:rPr>
              <a:t>                                                    kadm</a:t>
            </a:r>
            <a:r>
              <a:rPr lang="pl-PL" sz="2600" b="1" dirty="0">
                <a:solidFill>
                  <a:schemeClr val="tx1"/>
                </a:solidFill>
              </a:rPr>
              <a:t>. Włodzimierz Steyer </a:t>
            </a:r>
          </a:p>
          <a:p>
            <a:r>
              <a:rPr lang="pl-PL" sz="2600" b="1" dirty="0" smtClean="0">
                <a:solidFill>
                  <a:schemeClr val="tx1"/>
                </a:solidFill>
              </a:rPr>
              <a:t>                                                    Hel </a:t>
            </a:r>
            <a:r>
              <a:rPr lang="pl-PL" sz="2600" b="1" dirty="0">
                <a:solidFill>
                  <a:schemeClr val="tx1"/>
                </a:solidFill>
              </a:rPr>
              <a:t>2 października 1939 r.</a:t>
            </a: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Click="0" advTm="7000">
        <p:checker/>
      </p:transition>
    </mc:Choice>
    <mc:Fallback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273050"/>
            <a:ext cx="6635080" cy="585311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l-PL" dirty="0"/>
              <a:t>Włodzimierz Brunon Steyer, pseud. Brunon </a:t>
            </a:r>
            <a:r>
              <a:rPr lang="pl-PL" dirty="0" err="1"/>
              <a:t>Dzimicz</a:t>
            </a:r>
            <a:r>
              <a:rPr lang="pl-PL" dirty="0"/>
              <a:t>, </a:t>
            </a:r>
          </a:p>
          <a:p>
            <a:pPr algn="ctr">
              <a:buNone/>
            </a:pPr>
            <a:r>
              <a:rPr lang="pl-PL" dirty="0"/>
              <a:t>urodził się 15 lipca 1892 r., a zmarł 15 września 1957 r. </a:t>
            </a:r>
          </a:p>
          <a:p>
            <a:pPr algn="ctr">
              <a:buNone/>
            </a:pPr>
            <a:r>
              <a:rPr lang="pl-PL" dirty="0"/>
              <a:t>Urodzony w Montrealu, syn Włodzimierza i Tekli. </a:t>
            </a:r>
          </a:p>
          <a:p>
            <a:pPr algn="ctr">
              <a:buNone/>
            </a:pPr>
            <a:r>
              <a:rPr lang="pl-PL" dirty="0"/>
              <a:t>W 1913 r. ukończył Korpus Marynarki w Petersburgu. </a:t>
            </a:r>
          </a:p>
          <a:p>
            <a:pPr algn="ctr">
              <a:buNone/>
            </a:pPr>
            <a:r>
              <a:rPr lang="pl-PL" dirty="0" smtClean="0"/>
              <a:t>                          Służył </a:t>
            </a:r>
            <a:r>
              <a:rPr lang="pl-PL" dirty="0"/>
              <a:t>w Rosyjskiej Marynarce </a:t>
            </a:r>
            <a:r>
              <a:rPr lang="pl-PL" dirty="0" smtClean="0"/>
              <a:t>Wojennej. </a:t>
            </a:r>
            <a:endParaRPr lang="pl-PL" dirty="0"/>
          </a:p>
          <a:p>
            <a:pPr algn="ctr">
              <a:buNone/>
            </a:pPr>
            <a:r>
              <a:rPr lang="pl-PL" dirty="0" smtClean="0"/>
              <a:t>                       Po </a:t>
            </a:r>
            <a:r>
              <a:rPr lang="pl-PL" dirty="0"/>
              <a:t>ukończeniu kursu artylerii morskiej </a:t>
            </a:r>
            <a:r>
              <a:rPr lang="pl-PL" dirty="0" smtClean="0"/>
              <a:t>                      </a:t>
            </a:r>
          </a:p>
          <a:p>
            <a:pPr algn="ctr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został </a:t>
            </a:r>
            <a:r>
              <a:rPr lang="pl-PL" dirty="0"/>
              <a:t>zaokrętowany </a:t>
            </a:r>
          </a:p>
          <a:p>
            <a:pPr algn="ctr">
              <a:buNone/>
            </a:pPr>
            <a:r>
              <a:rPr lang="pl-PL" dirty="0" smtClean="0"/>
              <a:t>                                na </a:t>
            </a:r>
            <a:r>
              <a:rPr lang="pl-PL" dirty="0"/>
              <a:t>lekki krążownik „</a:t>
            </a:r>
            <a:r>
              <a:rPr lang="pl-PL" dirty="0" err="1"/>
              <a:t>Askold</a:t>
            </a:r>
            <a:r>
              <a:rPr lang="pl-PL" dirty="0"/>
              <a:t>”. </a:t>
            </a:r>
          </a:p>
          <a:p>
            <a:pPr algn="ctr">
              <a:buNone/>
            </a:pPr>
            <a:r>
              <a:rPr lang="pl-PL" dirty="0" smtClean="0"/>
              <a:t>                      Na </a:t>
            </a:r>
            <a:r>
              <a:rPr lang="pl-PL" dirty="0"/>
              <a:t>tym krążowniku służył w działaniach </a:t>
            </a:r>
          </a:p>
          <a:p>
            <a:pPr algn="ctr">
              <a:buNone/>
            </a:pPr>
            <a:r>
              <a:rPr lang="pl-PL" dirty="0" smtClean="0"/>
              <a:t>                              na </a:t>
            </a:r>
            <a:r>
              <a:rPr lang="pl-PL" dirty="0"/>
              <a:t>Oceanie Spokojnym i Indyjskim </a:t>
            </a:r>
            <a:endParaRPr lang="pl-PL" dirty="0" smtClean="0"/>
          </a:p>
          <a:p>
            <a:pPr algn="ctr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oraz </a:t>
            </a:r>
            <a:r>
              <a:rPr lang="pl-PL" dirty="0"/>
              <a:t>na Morzu </a:t>
            </a:r>
            <a:r>
              <a:rPr lang="pl-PL" dirty="0" smtClean="0"/>
              <a:t>Śródziemnym.</a:t>
            </a:r>
          </a:p>
          <a:p>
            <a:pPr algn="ctr">
              <a:buNone/>
            </a:pPr>
            <a:r>
              <a:rPr lang="pl-PL" dirty="0" smtClean="0"/>
              <a:t>                             W 1919 </a:t>
            </a:r>
            <a:r>
              <a:rPr lang="pl-PL" dirty="0"/>
              <a:t>r. przyjechał do odrodzonej Polski </a:t>
            </a:r>
            <a:endParaRPr lang="pl-PL" dirty="0" smtClean="0"/>
          </a:p>
          <a:p>
            <a:pPr algn="ctr">
              <a:buNone/>
            </a:pPr>
            <a:r>
              <a:rPr lang="pl-PL" dirty="0"/>
              <a:t> </a:t>
            </a:r>
            <a:r>
              <a:rPr lang="pl-PL" dirty="0" smtClean="0"/>
              <a:t>                   i </a:t>
            </a:r>
            <a:r>
              <a:rPr lang="pl-PL" dirty="0"/>
              <a:t>1 grudnia 1919 r. </a:t>
            </a:r>
          </a:p>
          <a:p>
            <a:pPr algn="ctr">
              <a:buNone/>
            </a:pPr>
            <a:r>
              <a:rPr lang="pl-PL" dirty="0" smtClean="0"/>
              <a:t>                       został </a:t>
            </a:r>
            <a:r>
              <a:rPr lang="pl-PL" dirty="0"/>
              <a:t>przyjęty </a:t>
            </a:r>
            <a:r>
              <a:rPr lang="pl-PL" dirty="0" smtClean="0"/>
              <a:t>do</a:t>
            </a:r>
          </a:p>
          <a:p>
            <a:pPr algn="ctr">
              <a:buNone/>
            </a:pPr>
            <a:r>
              <a:rPr lang="pl-PL" dirty="0"/>
              <a:t> </a:t>
            </a:r>
            <a:r>
              <a:rPr lang="pl-PL" dirty="0" smtClean="0"/>
              <a:t>                      </a:t>
            </a:r>
            <a:r>
              <a:rPr lang="pl-PL" dirty="0"/>
              <a:t>Polskiej Marynarki Wojennej</a:t>
            </a:r>
          </a:p>
          <a:p>
            <a:pPr algn="ctr">
              <a:buNone/>
            </a:pPr>
            <a:r>
              <a:rPr lang="pl-PL" dirty="0" smtClean="0"/>
              <a:t>                             w </a:t>
            </a:r>
            <a:r>
              <a:rPr lang="pl-PL" dirty="0"/>
              <a:t>stopniu kapitana marynarki, </a:t>
            </a:r>
            <a:endParaRPr lang="pl-PL" dirty="0" smtClean="0"/>
          </a:p>
          <a:p>
            <a:pPr algn="ctr">
              <a:buNone/>
            </a:pPr>
            <a:r>
              <a:rPr lang="pl-PL" dirty="0"/>
              <a:t> </a:t>
            </a:r>
            <a:r>
              <a:rPr lang="pl-PL" dirty="0" smtClean="0"/>
              <a:t>                      następnie został                    </a:t>
            </a:r>
          </a:p>
          <a:p>
            <a:pPr algn="ctr">
              <a:buNone/>
            </a:pPr>
            <a:r>
              <a:rPr lang="pl-PL" dirty="0" smtClean="0"/>
              <a:t>                               zastępcą </a:t>
            </a:r>
            <a:r>
              <a:rPr lang="pl-PL" dirty="0"/>
              <a:t>komendanta Portu Wojennego. </a:t>
            </a:r>
          </a:p>
          <a:p>
            <a:endParaRPr lang="pl-PL" dirty="0"/>
          </a:p>
        </p:txBody>
      </p:sp>
      <p:pic>
        <p:nvPicPr>
          <p:cNvPr id="5" name="Obraz 4" descr="Znalezione obrazy dla zapytania: kontradmirał włodzimierz stey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456384" cy="46805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7000">
        <p:checker/>
      </p:transition>
    </mc:Choice>
    <mc:Fallback>
      <p:transition spd="slow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27584" y="3789040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W latach 1921 – 1926 pływał z kursantami </a:t>
            </a:r>
          </a:p>
          <a:p>
            <a:pPr algn="ctr"/>
            <a:r>
              <a:rPr lang="pl-PL" dirty="0"/>
              <a:t>jako dowódca ORP „Generał Haller”, </a:t>
            </a:r>
          </a:p>
          <a:p>
            <a:pPr algn="ctr"/>
            <a:r>
              <a:rPr lang="pl-PL" dirty="0"/>
              <a:t>następnie został dowódcą ORP „Generał Piłsudski” </a:t>
            </a:r>
            <a:endParaRPr lang="pl-PL" dirty="0" smtClean="0"/>
          </a:p>
          <a:p>
            <a:pPr algn="ctr"/>
            <a:r>
              <a:rPr lang="pl-PL" dirty="0" smtClean="0"/>
              <a:t>oraz </a:t>
            </a:r>
            <a:r>
              <a:rPr lang="pl-PL" dirty="0"/>
              <a:t>później dowódcą ORP „Mazur”. </a:t>
            </a:r>
          </a:p>
          <a:p>
            <a:pPr algn="ctr"/>
            <a:r>
              <a:rPr lang="pl-PL" dirty="0"/>
              <a:t>W późniejszych latach pełnił funkcję komendanta Portu Wojennego Gdynia </a:t>
            </a:r>
          </a:p>
          <a:p>
            <a:pPr algn="ctr"/>
            <a:r>
              <a:rPr lang="pl-PL" dirty="0"/>
              <a:t>Od 1 września do 1 października </a:t>
            </a:r>
            <a:r>
              <a:rPr lang="pl-PL" dirty="0" smtClean="0"/>
              <a:t>1939 r</a:t>
            </a:r>
            <a:r>
              <a:rPr lang="pl-PL" dirty="0"/>
              <a:t>. </a:t>
            </a:r>
            <a:r>
              <a:rPr lang="pl-PL" dirty="0" err="1"/>
              <a:t>współdowodził</a:t>
            </a:r>
            <a:r>
              <a:rPr lang="pl-PL" dirty="0"/>
              <a:t> </a:t>
            </a:r>
            <a:endParaRPr lang="pl-PL" dirty="0" smtClean="0"/>
          </a:p>
          <a:p>
            <a:pPr algn="ctr"/>
            <a:r>
              <a:rPr lang="pl-PL" dirty="0" smtClean="0"/>
              <a:t>obroną </a:t>
            </a:r>
            <a:r>
              <a:rPr lang="pl-PL" dirty="0"/>
              <a:t>Półwyspu Helskiego.</a:t>
            </a:r>
          </a:p>
        </p:txBody>
      </p:sp>
      <p:pic>
        <p:nvPicPr>
          <p:cNvPr id="6" name="Obraz 5" descr="Tablica kontradmirała Włodzimierza Steyera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320480" cy="29523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raz 6" descr="Tablica kontradmirała Włodzimierza Steyera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669536" cy="26642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7000">
        <p:checker/>
      </p:transition>
    </mc:Choice>
    <mc:Fallback>
      <p:transition spd="slow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764704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                                                                                                 2 października </a:t>
            </a:r>
            <a:r>
              <a:rPr lang="pl-PL" dirty="0"/>
              <a:t>1939 r.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                                                                                       po </a:t>
            </a:r>
            <a:r>
              <a:rPr lang="pl-PL" dirty="0"/>
              <a:t>kapitulacji komandor Steyer </a:t>
            </a:r>
          </a:p>
          <a:p>
            <a:r>
              <a:rPr lang="pl-PL" dirty="0" smtClean="0"/>
              <a:t>                                                                                         zwrócił </a:t>
            </a:r>
            <a:r>
              <a:rPr lang="pl-PL" dirty="0"/>
              <a:t>się do marynarzy i żołnierzy: 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sz="2400" dirty="0"/>
              <a:t>„Bądźcie przygotowani na </a:t>
            </a:r>
            <a:r>
              <a:rPr lang="pl-PL" sz="2400" dirty="0" smtClean="0"/>
              <a:t>długą </a:t>
            </a:r>
            <a:r>
              <a:rPr lang="pl-PL" sz="2400" dirty="0"/>
              <a:t>niewolę. </a:t>
            </a:r>
          </a:p>
          <a:p>
            <a:pPr algn="ctr"/>
            <a:r>
              <a:rPr lang="pl-PL" sz="2400" dirty="0"/>
              <a:t>Pamiętajcie, Polak powinien mieć swój honor. </a:t>
            </a:r>
          </a:p>
          <a:p>
            <a:pPr algn="ctr"/>
            <a:r>
              <a:rPr lang="pl-PL" sz="2400" dirty="0"/>
              <a:t>Nadejdzie czas, że jeszcze tu wrócimy”. 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            Od </a:t>
            </a:r>
            <a:r>
              <a:rPr lang="pl-PL" dirty="0"/>
              <a:t>1939 do 1945 roku </a:t>
            </a:r>
            <a:endParaRPr lang="pl-PL" dirty="0" smtClean="0"/>
          </a:p>
          <a:p>
            <a:r>
              <a:rPr lang="pl-PL" dirty="0" smtClean="0"/>
              <a:t>       przebywał </a:t>
            </a:r>
            <a:r>
              <a:rPr lang="pl-PL" dirty="0"/>
              <a:t>w niewoli niemieckiej.</a:t>
            </a:r>
          </a:p>
        </p:txBody>
      </p:sp>
      <p:pic>
        <p:nvPicPr>
          <p:cNvPr id="1026" name="Picture 2" descr="Znalezione obrazy dla zapytania: kapitulacja he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820731" cy="26888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Znalezione obrazy dla zapytania: kapitulacja he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075870" cy="2376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7000">
        <p:checker/>
      </p:transition>
    </mc:Choice>
    <mc:Fallback>
      <p:transition spd="slow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980728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                   Po </a:t>
            </a:r>
            <a:r>
              <a:rPr lang="pl-PL" dirty="0"/>
              <a:t>powrocie do Polski </a:t>
            </a:r>
            <a:endParaRPr lang="pl-PL" dirty="0" smtClean="0"/>
          </a:p>
          <a:p>
            <a:r>
              <a:rPr lang="pl-PL" dirty="0" smtClean="0"/>
              <a:t>       został </a:t>
            </a:r>
            <a:r>
              <a:rPr lang="pl-PL" dirty="0"/>
              <a:t>wcielony do Marynarki Wojennej. </a:t>
            </a:r>
          </a:p>
          <a:p>
            <a:r>
              <a:rPr lang="pl-PL" dirty="0" smtClean="0"/>
              <a:t>    W </a:t>
            </a:r>
            <a:r>
              <a:rPr lang="pl-PL" dirty="0"/>
              <a:t>1946 r. został mianowany kontradmirałem, </a:t>
            </a:r>
            <a:endParaRPr lang="pl-PL" dirty="0" smtClean="0"/>
          </a:p>
          <a:p>
            <a:r>
              <a:rPr lang="pl-PL" dirty="0" smtClean="0"/>
              <a:t>                         a </a:t>
            </a:r>
            <a:r>
              <a:rPr lang="pl-PL" dirty="0"/>
              <a:t>w lutym 1947 r. </a:t>
            </a:r>
          </a:p>
          <a:p>
            <a:r>
              <a:rPr lang="pl-PL" dirty="0" smtClean="0"/>
              <a:t>  wyznaczony </a:t>
            </a:r>
            <a:r>
              <a:rPr lang="pl-PL" dirty="0"/>
              <a:t>na dowódcę Marynarki Wojennej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dirty="0"/>
          </a:p>
          <a:p>
            <a:pPr algn="ctr"/>
            <a:r>
              <a:rPr lang="pl-PL" dirty="0"/>
              <a:t>W 1950 r. został przeniesiony w stan spoczynku, za sprzeciw ówczesnej władzy. </a:t>
            </a:r>
          </a:p>
          <a:p>
            <a:pPr algn="ctr"/>
            <a:r>
              <a:rPr lang="pl-PL" dirty="0"/>
              <a:t>Z powodu represji i braku środków do życia </a:t>
            </a:r>
            <a:endParaRPr lang="pl-PL" dirty="0" smtClean="0"/>
          </a:p>
          <a:p>
            <a:pPr algn="ctr"/>
            <a:r>
              <a:rPr lang="pl-PL" dirty="0" smtClean="0"/>
              <a:t>podjął </a:t>
            </a:r>
            <a:r>
              <a:rPr lang="pl-PL" dirty="0"/>
              <a:t>pracę w Powszechnej Kasie Oszczędności.</a:t>
            </a:r>
          </a:p>
          <a:p>
            <a:pPr algn="ctr"/>
            <a:r>
              <a:rPr lang="pl-PL" dirty="0"/>
              <a:t>Pod koniec lata 1957 r. w czasie tzw. </a:t>
            </a:r>
            <a:r>
              <a:rPr lang="pl-PL" dirty="0" smtClean="0"/>
              <a:t>„odwilży” </a:t>
            </a:r>
          </a:p>
          <a:p>
            <a:pPr algn="ctr"/>
            <a:r>
              <a:rPr lang="pl-PL" dirty="0" smtClean="0"/>
              <a:t>otrzymał mieszkanie we Wrzeszczu i honory generalskie.</a:t>
            </a:r>
            <a:endParaRPr lang="pl-PL" dirty="0"/>
          </a:p>
        </p:txBody>
      </p:sp>
      <p:pic>
        <p:nvPicPr>
          <p:cNvPr id="17410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3014783" cy="42056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7412" name="Picture 4" descr="Znalezione obrazy dla zapytania: kontradmirał stopie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3096344" cy="16286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7000">
        <p:checker/>
      </p:transition>
    </mc:Choice>
    <mc:Fallback>
      <p:transition spd="slow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Znalezione obrazy dla zapytania: samotny półwys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852936"/>
            <a:ext cx="2452350" cy="38164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8434" name="Picture 2" descr="Znalezione obrazy dla zapytania: samotny krążownik"/>
          <p:cNvPicPr>
            <a:picLocks noChangeAspect="1" noChangeArrowheads="1"/>
          </p:cNvPicPr>
          <p:nvPr/>
        </p:nvPicPr>
        <p:blipFill>
          <a:blip r:embed="rId3" cstate="print"/>
          <a:srcRect l="7397" t="6565" r="6303" b="6452"/>
          <a:stretch>
            <a:fillRect/>
          </a:stretch>
        </p:blipFill>
        <p:spPr bwMode="auto">
          <a:xfrm>
            <a:off x="251520" y="260648"/>
            <a:ext cx="2520280" cy="38164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539552" y="1124744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               W </a:t>
            </a:r>
            <a:r>
              <a:rPr lang="pl-PL" dirty="0"/>
              <a:t>latach 30</a:t>
            </a:r>
            <a:r>
              <a:rPr lang="pl-PL" dirty="0" smtClean="0"/>
              <a:t>. Włodzimierz </a:t>
            </a:r>
            <a:r>
              <a:rPr lang="pl-PL" dirty="0"/>
              <a:t>Steyer rozpoczął twórczość beletrystyczną </a:t>
            </a:r>
          </a:p>
          <a:p>
            <a:pPr algn="ctr"/>
            <a:r>
              <a:rPr lang="pl-PL" dirty="0"/>
              <a:t>początkowo pod pseudonimem Brunon </a:t>
            </a:r>
            <a:r>
              <a:rPr lang="pl-PL" dirty="0" err="1" smtClean="0"/>
              <a:t>Dzimicz</a:t>
            </a:r>
            <a:r>
              <a:rPr lang="pl-PL" dirty="0" smtClean="0"/>
              <a:t>,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a od 1947r. pod własnym nazwiskiem. 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Był </a:t>
            </a:r>
            <a:r>
              <a:rPr lang="pl-PL" dirty="0"/>
              <a:t>autorem artykułów z zakresu</a:t>
            </a:r>
            <a:r>
              <a:rPr lang="pl-PL" dirty="0" smtClean="0"/>
              <a:t>:</a:t>
            </a:r>
          </a:p>
          <a:p>
            <a:pPr algn="ctr"/>
            <a:r>
              <a:rPr lang="pl-PL" dirty="0" smtClean="0"/>
              <a:t>                           taktyki </a:t>
            </a:r>
            <a:r>
              <a:rPr lang="pl-PL" dirty="0"/>
              <a:t>działań morskich, techniki, uzbrojenia Marynarki Wojennej </a:t>
            </a:r>
          </a:p>
          <a:p>
            <a:pPr algn="ctr"/>
            <a:r>
              <a:rPr lang="pl-PL" dirty="0" smtClean="0"/>
              <a:t>oraz </a:t>
            </a:r>
            <a:r>
              <a:rPr lang="pl-PL" dirty="0"/>
              <a:t>historii wojen morskich. </a:t>
            </a:r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r>
              <a:rPr lang="pl-PL" dirty="0" smtClean="0"/>
              <a:t>         Tłumaczył </a:t>
            </a:r>
            <a:r>
              <a:rPr lang="pl-PL" dirty="0"/>
              <a:t>z języka rosyjskiego literaturę fachową </a:t>
            </a:r>
          </a:p>
          <a:p>
            <a:r>
              <a:rPr lang="pl-PL" dirty="0"/>
              <a:t>oraz był autorem książek o charakterze autobiograficznym. </a:t>
            </a:r>
          </a:p>
          <a:p>
            <a:r>
              <a:rPr lang="pl-PL" dirty="0" smtClean="0"/>
              <a:t>Napisał: </a:t>
            </a:r>
            <a:r>
              <a:rPr lang="pl-PL" dirty="0"/>
              <a:t>„Samotny krążownik” (1934), „Skaza marynarska” (1937), </a:t>
            </a:r>
          </a:p>
          <a:p>
            <a:r>
              <a:rPr lang="pl-PL" dirty="0" smtClean="0"/>
              <a:t>   „</a:t>
            </a:r>
            <a:r>
              <a:rPr lang="pl-PL" dirty="0"/>
              <a:t>Eskadra niescalona” (1939), „Przygody mata Moreli” (1947</a:t>
            </a:r>
            <a:r>
              <a:rPr lang="pl-PL" dirty="0" smtClean="0"/>
              <a:t>)</a:t>
            </a:r>
          </a:p>
          <a:p>
            <a:r>
              <a:rPr lang="pl-PL" dirty="0" smtClean="0"/>
              <a:t>                         oraz </a:t>
            </a:r>
            <a:r>
              <a:rPr lang="pl-PL" dirty="0"/>
              <a:t>„Samotny Półwysep” (1957). </a:t>
            </a:r>
          </a:p>
        </p:txBody>
      </p:sp>
      <p:sp>
        <p:nvSpPr>
          <p:cNvPr id="18436" name="AutoShape 4" descr="Znalezione obrazy dla zapytania: samotny półwys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7000">
        <p:checker/>
      </p:transition>
    </mc:Choice>
    <mc:Fallback>
      <p:transition spd="slow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836712"/>
            <a:ext cx="5508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Kontradmirał Włodzimierz Steyer </a:t>
            </a:r>
            <a:endParaRPr lang="pl-PL" dirty="0" smtClean="0"/>
          </a:p>
          <a:p>
            <a:pPr algn="ctr"/>
            <a:r>
              <a:rPr lang="pl-PL" dirty="0" smtClean="0"/>
              <a:t>zmarł </a:t>
            </a:r>
            <a:r>
              <a:rPr lang="pl-PL" dirty="0"/>
              <a:t>15 września 1957 r. </a:t>
            </a:r>
          </a:p>
          <a:p>
            <a:pPr algn="ctr"/>
            <a:r>
              <a:rPr lang="pl-PL" dirty="0"/>
              <a:t>w szpitalu Marynarki Wojennej w Oliwie. </a:t>
            </a:r>
          </a:p>
          <a:p>
            <a:pPr algn="ctr"/>
            <a:r>
              <a:rPr lang="pl-PL" dirty="0"/>
              <a:t>Został pochowany ze wszystkimi honorami </a:t>
            </a:r>
          </a:p>
          <a:p>
            <a:pPr algn="ctr"/>
            <a:r>
              <a:rPr lang="pl-PL" dirty="0"/>
              <a:t>na cmentarzu Obrońców Wybrzeża w Gdyni – </a:t>
            </a:r>
            <a:r>
              <a:rPr lang="pl-PL" dirty="0" err="1"/>
              <a:t>Redłowie</a:t>
            </a:r>
            <a:r>
              <a:rPr lang="pl-PL" dirty="0"/>
              <a:t>.</a:t>
            </a:r>
          </a:p>
        </p:txBody>
      </p:sp>
      <p:pic>
        <p:nvPicPr>
          <p:cNvPr id="19458" name="Picture 2" descr="Znalezione obrazy dla zapytania: steyer cmentarz"/>
          <p:cNvPicPr>
            <a:picLocks noChangeAspect="1" noChangeArrowheads="1"/>
          </p:cNvPicPr>
          <p:nvPr/>
        </p:nvPicPr>
        <p:blipFill>
          <a:blip r:embed="rId2" cstate="print"/>
          <a:srcRect l="28350" t="5040" r="18731" b="11801"/>
          <a:stretch>
            <a:fillRect/>
          </a:stretch>
        </p:blipFill>
        <p:spPr bwMode="auto">
          <a:xfrm>
            <a:off x="395536" y="2852936"/>
            <a:ext cx="2952328" cy="34795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9460" name="Picture 4" descr="Znalezione obrazy dla zapytania: kontradmirał włodzimierz steyer obrona helu"/>
          <p:cNvPicPr>
            <a:picLocks noChangeAspect="1" noChangeArrowheads="1"/>
          </p:cNvPicPr>
          <p:nvPr/>
        </p:nvPicPr>
        <p:blipFill>
          <a:blip r:embed="rId3" cstate="print"/>
          <a:srcRect r="1856" b="22286"/>
          <a:stretch>
            <a:fillRect/>
          </a:stretch>
        </p:blipFill>
        <p:spPr bwMode="auto">
          <a:xfrm>
            <a:off x="6228184" y="260648"/>
            <a:ext cx="2520280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Prostokąt 4"/>
          <p:cNvSpPr/>
          <p:nvPr/>
        </p:nvSpPr>
        <p:spPr>
          <a:xfrm>
            <a:off x="3563888" y="3429000"/>
            <a:ext cx="5076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Imię kontradmirała Włodzimierza Steyera noszą: </a:t>
            </a:r>
          </a:p>
          <a:p>
            <a:pPr algn="ctr"/>
            <a:r>
              <a:rPr lang="pl-PL" dirty="0"/>
              <a:t>Szkoły </a:t>
            </a:r>
            <a:r>
              <a:rPr lang="pl-PL" dirty="0" smtClean="0"/>
              <a:t>Podstawowe w </a:t>
            </a:r>
            <a:r>
              <a:rPr lang="pl-PL" dirty="0"/>
              <a:t>Krokowej i Władysławowie</a:t>
            </a:r>
          </a:p>
          <a:p>
            <a:pPr algn="ctr"/>
            <a:r>
              <a:rPr lang="pl-PL" dirty="0"/>
              <a:t>ulice w Gdyni, Helu, Władysławowie, Pucku, Świnoujściu i Ostrołęce </a:t>
            </a:r>
          </a:p>
          <a:p>
            <a:pPr algn="ctr"/>
            <a:r>
              <a:rPr lang="pl-PL" dirty="0"/>
              <a:t>Do rozformowania w 2006 Jego imię nosiła </a:t>
            </a:r>
          </a:p>
          <a:p>
            <a:pPr algn="ctr"/>
            <a:r>
              <a:rPr lang="pl-PL" dirty="0"/>
              <a:t>9 Flotylla Obrony Wybrzeża na Helu </a:t>
            </a:r>
          </a:p>
          <a:p>
            <a:pPr algn="ctr"/>
            <a:r>
              <a:rPr lang="pl-PL" dirty="0"/>
              <a:t>a od 2008 jest patronem </a:t>
            </a:r>
          </a:p>
          <a:p>
            <a:pPr algn="ctr"/>
            <a:r>
              <a:rPr lang="pl-PL" dirty="0"/>
              <a:t>Skansenu Fortyfikacji II Rzeczpospolitej w Jastarni.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7000">
        <p:checker/>
      </p:transition>
    </mc:Choice>
    <mc:Fallback>
      <p:transition spd="slow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550</Words>
  <Application>Microsoft Office PowerPoint</Application>
  <PresentationFormat>Pokaz na ekranie (4:3)</PresentationFormat>
  <Paragraphs>104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Dell</dc:creator>
  <cp:lastModifiedBy>biblioteka</cp:lastModifiedBy>
  <cp:revision>25</cp:revision>
  <dcterms:created xsi:type="dcterms:W3CDTF">2020-02-11T09:04:21Z</dcterms:created>
  <dcterms:modified xsi:type="dcterms:W3CDTF">2020-05-05T16:41:57Z</dcterms:modified>
</cp:coreProperties>
</file>